
<file path=[Content_Types].xml><?xml version="1.0" encoding="utf-8"?>
<Types xmlns="http://schemas.openxmlformats.org/package/2006/content-types">
  <Default Extension="xml" ContentType="application/xml"/>
  <Default Extension="mp4" ContentType="audio/unknown"/>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13"/>
  </p:normalViewPr>
  <p:slideViewPr>
    <p:cSldViewPr snapToGrid="0" snapToObjects="1">
      <p:cViewPr varScale="1">
        <p:scale>
          <a:sx n="121" d="100"/>
          <a:sy n="121" d="100"/>
        </p:scale>
        <p:origin x="20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smtClean="0"/>
              <a:t>Titelstijl van model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E480B28-BD7E-0645-9A41-AC8DDF7B4691}" type="datetimeFigureOut">
              <a:rPr lang="nl-NL" smtClean="0"/>
              <a:t>18-02-21</a:t>
            </a:fld>
            <a:endParaRPr lang="nl-N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FD7651A-A4B4-7D46-BAD5-18A646DAA84C}" type="slidenum">
              <a:rPr lang="nl-NL" smtClean="0"/>
              <a:t>‹nr.›</a:t>
            </a:fld>
            <a:endParaRPr lang="nl-N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892526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E480B28-BD7E-0645-9A41-AC8DDF7B4691}" type="datetimeFigureOut">
              <a:rPr lang="nl-NL" smtClean="0"/>
              <a:t>18-02-21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FD7651A-A4B4-7D46-BAD5-18A646DAA84C}" type="slidenum">
              <a:rPr lang="nl-NL" smtClean="0"/>
              <a:t>‹nr.›</a:t>
            </a:fld>
            <a:endParaRPr lang="nl-NL"/>
          </a:p>
        </p:txBody>
      </p:sp>
    </p:spTree>
    <p:extLst>
      <p:ext uri="{BB962C8B-B14F-4D97-AF65-F5344CB8AC3E}">
        <p14:creationId xmlns:p14="http://schemas.microsoft.com/office/powerpoint/2010/main" val="180554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E480B28-BD7E-0645-9A41-AC8DDF7B4691}" type="datetimeFigureOut">
              <a:rPr lang="nl-NL" smtClean="0"/>
              <a:t>18-02-21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FD7651A-A4B4-7D46-BAD5-18A646DAA84C}" type="slidenum">
              <a:rPr lang="nl-NL" smtClean="0"/>
              <a:t>‹nr.›</a:t>
            </a:fld>
            <a:endParaRPr lang="nl-NL"/>
          </a:p>
        </p:txBody>
      </p:sp>
    </p:spTree>
    <p:extLst>
      <p:ext uri="{BB962C8B-B14F-4D97-AF65-F5344CB8AC3E}">
        <p14:creationId xmlns:p14="http://schemas.microsoft.com/office/powerpoint/2010/main" val="178394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E480B28-BD7E-0645-9A41-AC8DDF7B4691}" type="datetimeFigureOut">
              <a:rPr lang="nl-NL" smtClean="0"/>
              <a:t>18-02-21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FD7651A-A4B4-7D46-BAD5-18A646DAA84C}" type="slidenum">
              <a:rPr lang="nl-NL" smtClean="0"/>
              <a:t>‹nr.›</a:t>
            </a:fld>
            <a:endParaRPr lang="nl-NL"/>
          </a:p>
        </p:txBody>
      </p:sp>
    </p:spTree>
    <p:extLst>
      <p:ext uri="{BB962C8B-B14F-4D97-AF65-F5344CB8AC3E}">
        <p14:creationId xmlns:p14="http://schemas.microsoft.com/office/powerpoint/2010/main" val="74291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smtClean="0"/>
              <a:t>Titelstijl van model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E480B28-BD7E-0645-9A41-AC8DDF7B4691}" type="datetimeFigureOut">
              <a:rPr lang="nl-NL" smtClean="0"/>
              <a:t>18-02-21</a:t>
            </a:fld>
            <a:endParaRPr lang="nl-N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nl-N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FD7651A-A4B4-7D46-BAD5-18A646DAA84C}" type="slidenum">
              <a:rPr lang="nl-NL" smtClean="0"/>
              <a:t>‹nr.›</a:t>
            </a:fld>
            <a:endParaRPr lang="nl-N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328515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smtClean="0"/>
              <a:t>Titelstijl van model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E480B28-BD7E-0645-9A41-AC8DDF7B4691}" type="datetimeFigureOut">
              <a:rPr lang="nl-NL" smtClean="0"/>
              <a:t>18-02-21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FD7651A-A4B4-7D46-BAD5-18A646DAA84C}" type="slidenum">
              <a:rPr lang="nl-NL" smtClean="0"/>
              <a:t>‹nr.›</a:t>
            </a:fld>
            <a:endParaRPr lang="nl-NL"/>
          </a:p>
        </p:txBody>
      </p:sp>
    </p:spTree>
    <p:extLst>
      <p:ext uri="{BB962C8B-B14F-4D97-AF65-F5344CB8AC3E}">
        <p14:creationId xmlns:p14="http://schemas.microsoft.com/office/powerpoint/2010/main" val="121797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smtClean="0"/>
              <a:t>Titelstijl van model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E480B28-BD7E-0645-9A41-AC8DDF7B4691}" type="datetimeFigureOut">
              <a:rPr lang="nl-NL" smtClean="0"/>
              <a:t>18-02-21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FD7651A-A4B4-7D46-BAD5-18A646DAA84C}" type="slidenum">
              <a:rPr lang="nl-NL" smtClean="0"/>
              <a:t>‹nr.›</a:t>
            </a:fld>
            <a:endParaRPr lang="nl-NL"/>
          </a:p>
        </p:txBody>
      </p:sp>
    </p:spTree>
    <p:extLst>
      <p:ext uri="{BB962C8B-B14F-4D97-AF65-F5344CB8AC3E}">
        <p14:creationId xmlns:p14="http://schemas.microsoft.com/office/powerpoint/2010/main" val="68148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EE480B28-BD7E-0645-9A41-AC8DDF7B4691}" type="datetimeFigureOut">
              <a:rPr lang="nl-NL" smtClean="0"/>
              <a:t>18-02-21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FD7651A-A4B4-7D46-BAD5-18A646DAA84C}" type="slidenum">
              <a:rPr lang="nl-NL" smtClean="0"/>
              <a:t>‹nr.›</a:t>
            </a:fld>
            <a:endParaRPr lang="nl-NL"/>
          </a:p>
        </p:txBody>
      </p:sp>
    </p:spTree>
    <p:extLst>
      <p:ext uri="{BB962C8B-B14F-4D97-AF65-F5344CB8AC3E}">
        <p14:creationId xmlns:p14="http://schemas.microsoft.com/office/powerpoint/2010/main" val="115684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80B28-BD7E-0645-9A41-AC8DDF7B4691}" type="datetimeFigureOut">
              <a:rPr lang="nl-NL" smtClean="0"/>
              <a:t>18-02-21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FD7651A-A4B4-7D46-BAD5-18A646DAA84C}" type="slidenum">
              <a:rPr lang="nl-NL" smtClean="0"/>
              <a:t>‹nr.›</a:t>
            </a:fld>
            <a:endParaRPr lang="nl-NL"/>
          </a:p>
        </p:txBody>
      </p:sp>
    </p:spTree>
    <p:extLst>
      <p:ext uri="{BB962C8B-B14F-4D97-AF65-F5344CB8AC3E}">
        <p14:creationId xmlns:p14="http://schemas.microsoft.com/office/powerpoint/2010/main" val="191654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smtClean="0"/>
              <a:t>Titelstijl van model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480B28-BD7E-0645-9A41-AC8DDF7B4691}" type="datetimeFigureOut">
              <a:rPr lang="nl-NL" smtClean="0"/>
              <a:t>18-02-21</a:t>
            </a:fld>
            <a:endParaRPr lang="nl-N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l-N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D7651A-A4B4-7D46-BAD5-18A646DAA84C}" type="slidenum">
              <a:rPr lang="nl-NL" smtClean="0"/>
              <a:t>‹nr.›</a:t>
            </a:fld>
            <a:endParaRPr lang="nl-N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445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480B28-BD7E-0645-9A41-AC8DDF7B4691}" type="datetimeFigureOut">
              <a:rPr lang="nl-NL" smtClean="0"/>
              <a:t>18-02-21</a:t>
            </a:fld>
            <a:endParaRPr lang="nl-N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l-N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D7651A-A4B4-7D46-BAD5-18A646DAA84C}" type="slidenum">
              <a:rPr lang="nl-NL" smtClean="0"/>
              <a:t>‹nr.›</a:t>
            </a:fld>
            <a:endParaRPr lang="nl-N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7413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smtClean="0"/>
              <a:t>Titelstijl van model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E480B28-BD7E-0645-9A41-AC8DDF7B4691}" type="datetimeFigureOut">
              <a:rPr lang="nl-NL" smtClean="0"/>
              <a:t>18-02-21</a:t>
            </a:fld>
            <a:endParaRPr lang="nl-N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nl-N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FD7651A-A4B4-7D46-BAD5-18A646DAA84C}" type="slidenum">
              <a:rPr lang="nl-NL" smtClean="0"/>
              <a:t>‹nr.›</a:t>
            </a:fld>
            <a:endParaRPr lang="nl-N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951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ntimeter.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p4"/><Relationship Id="rId2" Type="http://schemas.openxmlformats.org/officeDocument/2006/relationships/audio" Target="../media/media1.mp4"/></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Arbeidmarkt</a:t>
            </a:r>
            <a:endParaRPr lang="nl-NL" dirty="0"/>
          </a:p>
        </p:txBody>
      </p:sp>
      <p:sp>
        <p:nvSpPr>
          <p:cNvPr id="3" name="Ondertitel 2"/>
          <p:cNvSpPr>
            <a:spLocks noGrp="1"/>
          </p:cNvSpPr>
          <p:nvPr>
            <p:ph type="subTitle" idx="1"/>
          </p:nvPr>
        </p:nvSpPr>
        <p:spPr/>
        <p:txBody>
          <a:bodyPr/>
          <a:lstStyle/>
          <a:p>
            <a:r>
              <a:rPr lang="nl-NL" dirty="0" smtClean="0"/>
              <a:t>Deel 2</a:t>
            </a:r>
            <a:endParaRPr lang="nl-NL" dirty="0"/>
          </a:p>
        </p:txBody>
      </p:sp>
    </p:spTree>
    <p:extLst>
      <p:ext uri="{BB962C8B-B14F-4D97-AF65-F5344CB8AC3E}">
        <p14:creationId xmlns:p14="http://schemas.microsoft.com/office/powerpoint/2010/main" val="203907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werkgelegenheid</a:t>
            </a:r>
            <a:endParaRPr lang="nl-NL" dirty="0"/>
          </a:p>
        </p:txBody>
      </p:sp>
      <p:sp>
        <p:nvSpPr>
          <p:cNvPr id="3" name="Tijdelijke aanduiding voor inhoud 2"/>
          <p:cNvSpPr>
            <a:spLocks noGrp="1"/>
          </p:cNvSpPr>
          <p:nvPr>
            <p:ph idx="1"/>
          </p:nvPr>
        </p:nvSpPr>
        <p:spPr>
          <a:xfrm>
            <a:off x="1178168" y="1705707"/>
            <a:ext cx="10638694" cy="5011616"/>
          </a:xfrm>
        </p:spPr>
        <p:txBody>
          <a:bodyPr/>
          <a:lstStyle/>
          <a:p>
            <a:r>
              <a:rPr lang="nl-NL" dirty="0" smtClean="0"/>
              <a:t>Samantha werk voor een groot bedrijf dat make-up produceert. Het bedrijf telt 260 medewerkers. Sinds een nieuwe uitvinding om make-up makkelijker te produceren kregen de werknemers minder uren om te werken. Samantha is bang dat zij ook minder uren gaat krijgen of zelfs erger, dat ze wordt ontslagen. </a:t>
            </a:r>
          </a:p>
          <a:p>
            <a:endParaRPr lang="nl-NL" dirty="0" smtClean="0"/>
          </a:p>
          <a:p>
            <a:pPr marL="457200" indent="-457200">
              <a:buFont typeface="+mj-lt"/>
              <a:buAutoNum type="arabicPeriod"/>
            </a:pPr>
            <a:r>
              <a:rPr lang="nl-NL" dirty="0"/>
              <a:t>Zoek op wat vraag en aanbod is en geef een voorbeeld. </a:t>
            </a:r>
          </a:p>
          <a:p>
            <a:pPr marL="457200" indent="-457200">
              <a:buFont typeface="+mj-lt"/>
              <a:buAutoNum type="arabicPeriod"/>
            </a:pPr>
            <a:r>
              <a:rPr lang="nl-NL" dirty="0" smtClean="0"/>
              <a:t>Leg uit wat de gevolgen kunnen zijn als er meer van dit soort uitvindingen op de markt komen. </a:t>
            </a:r>
          </a:p>
          <a:p>
            <a:pPr marL="457200" indent="-457200">
              <a:buFont typeface="+mj-lt"/>
              <a:buAutoNum type="arabicPeriod"/>
            </a:pPr>
            <a:r>
              <a:rPr lang="nl-NL" dirty="0" smtClean="0"/>
              <a:t>Besprek met je groepsgenoten wat dit kan doen met de bestedingen in het land.</a:t>
            </a:r>
          </a:p>
          <a:p>
            <a:r>
              <a:rPr lang="nl-NL" dirty="0" smtClean="0"/>
              <a:t>Leg aan de andere studenten wat vraag en aanbod betekend en geef er een voorbeeld bij.</a:t>
            </a:r>
          </a:p>
          <a:p>
            <a:r>
              <a:rPr lang="nl-NL" dirty="0" smtClean="0"/>
              <a:t>Leg uit wat een nadeel kan zijn al er spraken is van digitalisering </a:t>
            </a:r>
          </a:p>
          <a:p>
            <a:r>
              <a:rPr lang="nl-NL" dirty="0" smtClean="0"/>
              <a:t>Leg aan de andere studenten uit waarom de bestedingen belangrijk zijn voor ons land.</a:t>
            </a:r>
          </a:p>
          <a:p>
            <a:endParaRPr lang="nl-NL" dirty="0" smtClean="0"/>
          </a:p>
          <a:p>
            <a:endParaRPr lang="nl-NL" dirty="0"/>
          </a:p>
          <a:p>
            <a:endParaRPr lang="nl-NL" dirty="0" smtClean="0"/>
          </a:p>
          <a:p>
            <a:pPr marL="457200" indent="-457200">
              <a:buFont typeface="+mj-lt"/>
              <a:buAutoNum type="arabicPeriod"/>
            </a:pPr>
            <a:endParaRPr lang="nl-NL" dirty="0" smtClean="0"/>
          </a:p>
          <a:p>
            <a:pPr marL="457200" indent="-457200">
              <a:buFont typeface="+mj-lt"/>
              <a:buAutoNum type="arabicPeriod"/>
            </a:pPr>
            <a:endParaRPr lang="nl-NL" dirty="0"/>
          </a:p>
        </p:txBody>
      </p:sp>
    </p:spTree>
    <p:extLst>
      <p:ext uri="{BB962C8B-B14F-4D97-AF65-F5344CB8AC3E}">
        <p14:creationId xmlns:p14="http://schemas.microsoft.com/office/powerpoint/2010/main" val="161476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werkloosheid</a:t>
            </a:r>
            <a:endParaRPr lang="nl-NL" dirty="0"/>
          </a:p>
        </p:txBody>
      </p:sp>
      <p:sp>
        <p:nvSpPr>
          <p:cNvPr id="3" name="Tijdelijke aanduiding voor inhoud 2"/>
          <p:cNvSpPr>
            <a:spLocks noGrp="1"/>
          </p:cNvSpPr>
          <p:nvPr>
            <p:ph idx="1"/>
          </p:nvPr>
        </p:nvSpPr>
        <p:spPr>
          <a:xfrm>
            <a:off x="1099038" y="1428750"/>
            <a:ext cx="10146323" cy="5187462"/>
          </a:xfrm>
        </p:spPr>
        <p:txBody>
          <a:bodyPr/>
          <a:lstStyle/>
          <a:p>
            <a:r>
              <a:rPr lang="nl-NL" dirty="0" smtClean="0"/>
              <a:t>Klara heeft een bijbaantje in de horeca op </a:t>
            </a:r>
            <a:r>
              <a:rPr lang="nl-NL" dirty="0"/>
              <a:t>S</a:t>
            </a:r>
            <a:r>
              <a:rPr lang="nl-NL" dirty="0" smtClean="0"/>
              <a:t>cheveningen. In de zomer werkt zij minimaal 30 uur per week. In de zomer ontvangt zij best veel fooi omdat het dan druk is op het strand. Het nadeel van een bijbaan in de horeca in Scheveningen is dat zij geen zekerheid heeft of zij ook werk heeft in de winter. Omdat er minder mensen naar het strand komen, heeft de horeca minder mensen nodig.</a:t>
            </a:r>
          </a:p>
          <a:p>
            <a:pPr marL="457200" indent="-457200">
              <a:buFont typeface="+mj-lt"/>
              <a:buAutoNum type="arabicPeriod"/>
            </a:pPr>
            <a:r>
              <a:rPr lang="nl-NL" dirty="0" smtClean="0"/>
              <a:t>Welke soort werkloosheid is hier spraken van?</a:t>
            </a:r>
          </a:p>
          <a:p>
            <a:pPr marL="457200" indent="-457200">
              <a:buFont typeface="+mj-lt"/>
              <a:buAutoNum type="arabicPeriod"/>
            </a:pPr>
            <a:r>
              <a:rPr lang="nl-NL" dirty="0" smtClean="0"/>
              <a:t>Zoek op wanneer een persoon definitief werkloos is gesteld.</a:t>
            </a:r>
          </a:p>
          <a:p>
            <a:pPr marL="457200" indent="-457200">
              <a:buFont typeface="+mj-lt"/>
              <a:buAutoNum type="arabicPeriod"/>
            </a:pPr>
            <a:r>
              <a:rPr lang="nl-NL" dirty="0" smtClean="0"/>
              <a:t>Bespreek met je groepsgenoten waarom iemand werkloos kan raken.</a:t>
            </a:r>
            <a:endParaRPr lang="nl-NL" dirty="0"/>
          </a:p>
          <a:p>
            <a:r>
              <a:rPr lang="nl-NL" dirty="0" smtClean="0"/>
              <a:t>Vertel het bovenstaande verhaal aan de andere groep. Leg uit bij welk soort werkloosheid dit hoort. Als je in de tussentijd nog andere werkloosheden hebt gevonden, mag je deze ook uitleggen.</a:t>
            </a:r>
          </a:p>
          <a:p>
            <a:r>
              <a:rPr lang="nl-NL" dirty="0" smtClean="0"/>
              <a:t>Leg aan de andere groep uit wanneer iemand definitief werkloos is gesteld volgens het CBS</a:t>
            </a:r>
          </a:p>
          <a:p>
            <a:r>
              <a:rPr lang="nl-NL" dirty="0" smtClean="0"/>
              <a:t>Bespreek met de andere </a:t>
            </a:r>
            <a:r>
              <a:rPr lang="nl-NL" smtClean="0"/>
              <a:t>groep waarom zij denken hoe iemand werkloos kan raken.</a:t>
            </a:r>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1664912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Afronding</a:t>
            </a:r>
            <a:endParaRPr lang="nl-NL" dirty="0"/>
          </a:p>
        </p:txBody>
      </p:sp>
      <p:sp>
        <p:nvSpPr>
          <p:cNvPr id="3" name="Tijdelijke aanduiding voor inhoud 2"/>
          <p:cNvSpPr>
            <a:spLocks noGrp="1"/>
          </p:cNvSpPr>
          <p:nvPr>
            <p:ph idx="1"/>
          </p:nvPr>
        </p:nvSpPr>
        <p:spPr/>
        <p:txBody>
          <a:bodyPr/>
          <a:lstStyle/>
          <a:p>
            <a:r>
              <a:rPr lang="nl-NL" dirty="0" smtClean="0"/>
              <a:t>Zijn er nog vragen?</a:t>
            </a:r>
          </a:p>
          <a:p>
            <a:r>
              <a:rPr lang="nl-NL" dirty="0" smtClean="0"/>
              <a:t>Wat hebben jullie geleerd vandaag?</a:t>
            </a:r>
          </a:p>
          <a:p>
            <a:r>
              <a:rPr lang="nl-NL" dirty="0" smtClean="0"/>
              <a:t>Wat is vraag en aanbod?</a:t>
            </a:r>
          </a:p>
          <a:p>
            <a:r>
              <a:rPr lang="nl-NL" dirty="0" smtClean="0"/>
              <a:t>Hoe ontstaat werkloosheid?</a:t>
            </a:r>
          </a:p>
          <a:p>
            <a:endParaRPr lang="nl-NL" dirty="0"/>
          </a:p>
        </p:txBody>
      </p:sp>
    </p:spTree>
    <p:extLst>
      <p:ext uri="{BB962C8B-B14F-4D97-AF65-F5344CB8AC3E}">
        <p14:creationId xmlns:p14="http://schemas.microsoft.com/office/powerpoint/2010/main" val="46774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werkloosheid? </a:t>
            </a:r>
            <a:endParaRPr lang="nl-NL" dirty="0"/>
          </a:p>
        </p:txBody>
      </p:sp>
      <p:sp>
        <p:nvSpPr>
          <p:cNvPr id="3" name="Tijdelijke aanduiding voor inhoud 2"/>
          <p:cNvSpPr>
            <a:spLocks noGrp="1"/>
          </p:cNvSpPr>
          <p:nvPr>
            <p:ph idx="1"/>
          </p:nvPr>
        </p:nvSpPr>
        <p:spPr>
          <a:xfrm>
            <a:off x="1371600" y="1823155"/>
            <a:ext cx="9330267" cy="897467"/>
          </a:xfrm>
        </p:spPr>
        <p:txBody>
          <a:bodyPr/>
          <a:lstStyle/>
          <a:p>
            <a:r>
              <a:rPr lang="nl-NL" smtClean="0"/>
              <a:t>Ga naar </a:t>
            </a:r>
            <a:r>
              <a:rPr lang="nl-NL" dirty="0" smtClean="0">
                <a:hlinkClick r:id="rId2"/>
              </a:rPr>
              <a:t>www.mentimeter.com</a:t>
            </a:r>
            <a:r>
              <a:rPr lang="nl-NL" dirty="0" smtClean="0"/>
              <a:t> en voer de onderstaande code in.</a:t>
            </a:r>
          </a:p>
          <a:p>
            <a:endParaRPr lang="nl-NL" dirty="0" smtClean="0"/>
          </a:p>
          <a:p>
            <a:endParaRPr lang="nl-NL" dirty="0"/>
          </a:p>
        </p:txBody>
      </p:sp>
      <p:sp>
        <p:nvSpPr>
          <p:cNvPr id="6" name="Tekstvak 5"/>
          <p:cNvSpPr txBox="1"/>
          <p:nvPr/>
        </p:nvSpPr>
        <p:spPr>
          <a:xfrm>
            <a:off x="4301068" y="3309055"/>
            <a:ext cx="3002844" cy="707886"/>
          </a:xfrm>
          <a:prstGeom prst="rect">
            <a:avLst/>
          </a:prstGeom>
          <a:noFill/>
        </p:spPr>
        <p:txBody>
          <a:bodyPr wrap="square" rtlCol="0">
            <a:spAutoFit/>
          </a:bodyPr>
          <a:lstStyle/>
          <a:p>
            <a:r>
              <a:rPr lang="nl-NL" sz="4000" dirty="0"/>
              <a:t>32 53 19 </a:t>
            </a:r>
            <a:r>
              <a:rPr lang="nl-NL" sz="4000"/>
              <a:t>9 </a:t>
            </a:r>
            <a:endParaRPr lang="nl-NL" sz="4000" dirty="0"/>
          </a:p>
        </p:txBody>
      </p:sp>
    </p:spTree>
    <p:extLst>
      <p:ext uri="{BB962C8B-B14F-4D97-AF65-F5344CB8AC3E}">
        <p14:creationId xmlns:p14="http://schemas.microsoft.com/office/powerpoint/2010/main" val="160451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Audiofragment</a:t>
            </a:r>
            <a:endParaRPr lang="nl-NL" dirty="0"/>
          </a:p>
        </p:txBody>
      </p:sp>
      <p:sp>
        <p:nvSpPr>
          <p:cNvPr id="3" name="Tijdelijke aanduiding voor inhoud 2"/>
          <p:cNvSpPr>
            <a:spLocks noGrp="1"/>
          </p:cNvSpPr>
          <p:nvPr>
            <p:ph idx="1"/>
          </p:nvPr>
        </p:nvSpPr>
        <p:spPr/>
        <p:txBody>
          <a:bodyPr/>
          <a:lstStyle/>
          <a:p>
            <a:r>
              <a:rPr lang="nl-NL" dirty="0" smtClean="0"/>
              <a:t>Luister goed naar het audiofragment. Je mag aantekeningen maken op een blaadje. Aan het einde van de les zullen er vragen gesteld worden die te maken hebben met werkloosheid. </a:t>
            </a:r>
            <a:endParaRPr lang="nl-NL" dirty="0"/>
          </a:p>
        </p:txBody>
      </p:sp>
      <p:pic>
        <p:nvPicPr>
          <p:cNvPr id="4" name="videoplayback.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11744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7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audiofragment</a:t>
            </a:r>
            <a:endParaRPr lang="nl-NL" dirty="0"/>
          </a:p>
        </p:txBody>
      </p:sp>
      <p:sp>
        <p:nvSpPr>
          <p:cNvPr id="3" name="Tijdelijke aanduiding voor inhoud 2"/>
          <p:cNvSpPr>
            <a:spLocks noGrp="1"/>
          </p:cNvSpPr>
          <p:nvPr>
            <p:ph idx="1"/>
          </p:nvPr>
        </p:nvSpPr>
        <p:spPr>
          <a:xfrm>
            <a:off x="1083733" y="1665111"/>
            <a:ext cx="10176933" cy="4572000"/>
          </a:xfrm>
        </p:spPr>
        <p:txBody>
          <a:bodyPr/>
          <a:lstStyle/>
          <a:p>
            <a:pPr marL="457200" indent="-457200">
              <a:buFont typeface="+mj-lt"/>
              <a:buAutoNum type="arabicPeriod"/>
            </a:pPr>
            <a:r>
              <a:rPr lang="nl-NL" dirty="0" smtClean="0"/>
              <a:t>Wie berekend het aantal werklozen in het land?</a:t>
            </a:r>
          </a:p>
          <a:p>
            <a:pPr marL="457200" indent="-457200">
              <a:buFont typeface="+mj-lt"/>
              <a:buAutoNum type="arabicPeriod"/>
            </a:pPr>
            <a:r>
              <a:rPr lang="nl-NL" dirty="0" smtClean="0"/>
              <a:t>Vallen mensen die een uitkering hebben onder werkloze?</a:t>
            </a:r>
          </a:p>
          <a:p>
            <a:pPr marL="457200" indent="-457200">
              <a:buFont typeface="+mj-lt"/>
              <a:buAutoNum type="arabicPeriod"/>
            </a:pPr>
            <a:r>
              <a:rPr lang="nl-NL" dirty="0" smtClean="0"/>
              <a:t>Tellen mensen die parttime werken en deels uitkering hebben als werkloos?</a:t>
            </a:r>
          </a:p>
          <a:p>
            <a:pPr marL="457200" indent="-457200">
              <a:buFont typeface="+mj-lt"/>
              <a:buAutoNum type="arabicPeriod"/>
            </a:pPr>
            <a:r>
              <a:rPr lang="nl-NL" dirty="0"/>
              <a:t>Naar wat kijk het CBS om te bepalen of je werkloos bent of niet</a:t>
            </a:r>
          </a:p>
          <a:p>
            <a:pPr marL="457200" indent="-457200">
              <a:buFont typeface="+mj-lt"/>
              <a:buAutoNum type="arabicPeriod"/>
            </a:pPr>
            <a:endParaRPr lang="nl-NL" dirty="0"/>
          </a:p>
          <a:p>
            <a:pPr>
              <a:buFont typeface="Wingdings" charset="2"/>
              <a:buChar char="Ø"/>
            </a:pPr>
            <a:r>
              <a:rPr lang="nl-NL" dirty="0" smtClean="0"/>
              <a:t>Zet het onderstaande rijtje op de juiste volgorde.</a:t>
            </a:r>
          </a:p>
          <a:p>
            <a:pPr marL="457200" indent="-457200">
              <a:buFont typeface="+mj-lt"/>
              <a:buAutoNum type="arabicPeriod"/>
            </a:pPr>
            <a:endParaRPr lang="nl-NL" dirty="0"/>
          </a:p>
        </p:txBody>
      </p:sp>
      <p:sp>
        <p:nvSpPr>
          <p:cNvPr id="7" name="Rechthoek 6"/>
          <p:cNvSpPr/>
          <p:nvPr/>
        </p:nvSpPr>
        <p:spPr>
          <a:xfrm>
            <a:off x="897467" y="5977466"/>
            <a:ext cx="160866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3211688" y="5977466"/>
            <a:ext cx="160866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5525909" y="5977466"/>
            <a:ext cx="160866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10154351" y="5977464"/>
            <a:ext cx="160866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7840130" y="5977465"/>
            <a:ext cx="160866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7859888" y="4675032"/>
            <a:ext cx="1653822" cy="646331"/>
          </a:xfrm>
          <a:prstGeom prst="rect">
            <a:avLst/>
          </a:prstGeom>
          <a:noFill/>
        </p:spPr>
        <p:txBody>
          <a:bodyPr wrap="square" rtlCol="0">
            <a:spAutoFit/>
          </a:bodyPr>
          <a:lstStyle/>
          <a:p>
            <a:r>
              <a:rPr lang="nl-NL" dirty="0" smtClean="0"/>
              <a:t>Bevolking van Nederland </a:t>
            </a:r>
            <a:endParaRPr lang="nl-NL" dirty="0"/>
          </a:p>
        </p:txBody>
      </p:sp>
      <p:sp>
        <p:nvSpPr>
          <p:cNvPr id="14" name="Tekstvak 13"/>
          <p:cNvSpPr txBox="1"/>
          <p:nvPr/>
        </p:nvSpPr>
        <p:spPr>
          <a:xfrm>
            <a:off x="1021638" y="4675032"/>
            <a:ext cx="1653822" cy="646331"/>
          </a:xfrm>
          <a:prstGeom prst="rect">
            <a:avLst/>
          </a:prstGeom>
          <a:noFill/>
        </p:spPr>
        <p:txBody>
          <a:bodyPr wrap="square" rtlCol="0">
            <a:spAutoFit/>
          </a:bodyPr>
          <a:lstStyle/>
          <a:p>
            <a:r>
              <a:rPr lang="nl-NL" dirty="0" smtClean="0"/>
              <a:t>Direct beschikbaar </a:t>
            </a:r>
            <a:endParaRPr lang="nl-NL" dirty="0"/>
          </a:p>
        </p:txBody>
      </p:sp>
      <p:sp>
        <p:nvSpPr>
          <p:cNvPr id="16" name="Tekstvak 15"/>
          <p:cNvSpPr txBox="1"/>
          <p:nvPr/>
        </p:nvSpPr>
        <p:spPr>
          <a:xfrm>
            <a:off x="10126138" y="4652454"/>
            <a:ext cx="1653822" cy="646331"/>
          </a:xfrm>
          <a:prstGeom prst="rect">
            <a:avLst/>
          </a:prstGeom>
          <a:noFill/>
        </p:spPr>
        <p:txBody>
          <a:bodyPr wrap="square" rtlCol="0">
            <a:spAutoFit/>
          </a:bodyPr>
          <a:lstStyle/>
          <a:p>
            <a:r>
              <a:rPr lang="nl-NL" dirty="0" smtClean="0"/>
              <a:t>Geen betaald werk</a:t>
            </a:r>
            <a:endParaRPr lang="nl-NL" dirty="0"/>
          </a:p>
        </p:txBody>
      </p:sp>
      <p:sp>
        <p:nvSpPr>
          <p:cNvPr id="17" name="Tekstvak 16"/>
          <p:cNvSpPr txBox="1"/>
          <p:nvPr/>
        </p:nvSpPr>
        <p:spPr>
          <a:xfrm>
            <a:off x="3297763" y="4652453"/>
            <a:ext cx="1653822" cy="646331"/>
          </a:xfrm>
          <a:prstGeom prst="rect">
            <a:avLst/>
          </a:prstGeom>
          <a:noFill/>
        </p:spPr>
        <p:txBody>
          <a:bodyPr wrap="square" rtlCol="0">
            <a:spAutoFit/>
          </a:bodyPr>
          <a:lstStyle/>
          <a:p>
            <a:r>
              <a:rPr lang="nl-NL" dirty="0" smtClean="0"/>
              <a:t>Opzoek naar werk</a:t>
            </a:r>
            <a:endParaRPr lang="nl-NL" dirty="0"/>
          </a:p>
        </p:txBody>
      </p:sp>
      <p:sp>
        <p:nvSpPr>
          <p:cNvPr id="18" name="Tekstvak 17"/>
          <p:cNvSpPr txBox="1"/>
          <p:nvPr/>
        </p:nvSpPr>
        <p:spPr>
          <a:xfrm>
            <a:off x="5573888" y="4652455"/>
            <a:ext cx="1653822" cy="646331"/>
          </a:xfrm>
          <a:prstGeom prst="rect">
            <a:avLst/>
          </a:prstGeom>
          <a:noFill/>
        </p:spPr>
        <p:txBody>
          <a:bodyPr wrap="square" rtlCol="0">
            <a:spAutoFit/>
          </a:bodyPr>
          <a:lstStyle/>
          <a:p>
            <a:r>
              <a:rPr lang="nl-NL" dirty="0" smtClean="0"/>
              <a:t>Bevolking 15 tot 67 jaar</a:t>
            </a:r>
            <a:endParaRPr lang="nl-NL" dirty="0"/>
          </a:p>
        </p:txBody>
      </p:sp>
      <p:cxnSp>
        <p:nvCxnSpPr>
          <p:cNvPr id="24" name="Gebogen verbindingslijn 23"/>
          <p:cNvCxnSpPr>
            <a:stCxn id="13" idx="1"/>
            <a:endCxn id="7" idx="0"/>
          </p:cNvCxnSpPr>
          <p:nvPr/>
        </p:nvCxnSpPr>
        <p:spPr>
          <a:xfrm rot="10800000" flipV="1">
            <a:off x="1701802" y="4998198"/>
            <a:ext cx="6158087" cy="979268"/>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kstvak 25"/>
          <p:cNvSpPr txBox="1"/>
          <p:nvPr/>
        </p:nvSpPr>
        <p:spPr>
          <a:xfrm>
            <a:off x="986906" y="5904177"/>
            <a:ext cx="1653822" cy="646331"/>
          </a:xfrm>
          <a:prstGeom prst="rect">
            <a:avLst/>
          </a:prstGeom>
          <a:noFill/>
        </p:spPr>
        <p:txBody>
          <a:bodyPr wrap="square" rtlCol="0">
            <a:spAutoFit/>
          </a:bodyPr>
          <a:lstStyle/>
          <a:p>
            <a:r>
              <a:rPr lang="nl-NL" dirty="0" smtClean="0"/>
              <a:t>Bevolking van Nederland </a:t>
            </a:r>
            <a:endParaRPr lang="nl-NL" dirty="0"/>
          </a:p>
        </p:txBody>
      </p:sp>
      <p:sp>
        <p:nvSpPr>
          <p:cNvPr id="27" name="Tekstvak 26"/>
          <p:cNvSpPr txBox="1"/>
          <p:nvPr/>
        </p:nvSpPr>
        <p:spPr>
          <a:xfrm>
            <a:off x="3196924" y="5913942"/>
            <a:ext cx="1653822" cy="646331"/>
          </a:xfrm>
          <a:prstGeom prst="rect">
            <a:avLst/>
          </a:prstGeom>
          <a:noFill/>
        </p:spPr>
        <p:txBody>
          <a:bodyPr wrap="square" rtlCol="0">
            <a:spAutoFit/>
          </a:bodyPr>
          <a:lstStyle/>
          <a:p>
            <a:r>
              <a:rPr lang="nl-NL" dirty="0" smtClean="0"/>
              <a:t>Bevolking 15 tot 67 jaar</a:t>
            </a:r>
            <a:endParaRPr lang="nl-NL" dirty="0"/>
          </a:p>
        </p:txBody>
      </p:sp>
      <p:sp>
        <p:nvSpPr>
          <p:cNvPr id="28" name="Tekstvak 27"/>
          <p:cNvSpPr txBox="1"/>
          <p:nvPr/>
        </p:nvSpPr>
        <p:spPr>
          <a:xfrm>
            <a:off x="5542849" y="5904176"/>
            <a:ext cx="1653822" cy="646331"/>
          </a:xfrm>
          <a:prstGeom prst="rect">
            <a:avLst/>
          </a:prstGeom>
          <a:noFill/>
        </p:spPr>
        <p:txBody>
          <a:bodyPr wrap="square" rtlCol="0">
            <a:spAutoFit/>
          </a:bodyPr>
          <a:lstStyle/>
          <a:p>
            <a:r>
              <a:rPr lang="nl-NL" dirty="0" smtClean="0"/>
              <a:t>Geen betaald werk</a:t>
            </a:r>
            <a:endParaRPr lang="nl-NL" dirty="0"/>
          </a:p>
        </p:txBody>
      </p:sp>
      <p:sp>
        <p:nvSpPr>
          <p:cNvPr id="29" name="Tekstvak 28"/>
          <p:cNvSpPr txBox="1"/>
          <p:nvPr/>
        </p:nvSpPr>
        <p:spPr>
          <a:xfrm>
            <a:off x="7961484" y="5913941"/>
            <a:ext cx="1653822" cy="646331"/>
          </a:xfrm>
          <a:prstGeom prst="rect">
            <a:avLst/>
          </a:prstGeom>
          <a:noFill/>
        </p:spPr>
        <p:txBody>
          <a:bodyPr wrap="square" rtlCol="0">
            <a:spAutoFit/>
          </a:bodyPr>
          <a:lstStyle/>
          <a:p>
            <a:r>
              <a:rPr lang="nl-NL" dirty="0" smtClean="0"/>
              <a:t>Opzoek naar werk</a:t>
            </a:r>
            <a:endParaRPr lang="nl-NL" dirty="0"/>
          </a:p>
        </p:txBody>
      </p:sp>
      <p:sp>
        <p:nvSpPr>
          <p:cNvPr id="30" name="Tekstvak 29"/>
          <p:cNvSpPr txBox="1"/>
          <p:nvPr/>
        </p:nvSpPr>
        <p:spPr>
          <a:xfrm>
            <a:off x="10200909" y="5904175"/>
            <a:ext cx="1653822" cy="646331"/>
          </a:xfrm>
          <a:prstGeom prst="rect">
            <a:avLst/>
          </a:prstGeom>
          <a:noFill/>
        </p:spPr>
        <p:txBody>
          <a:bodyPr wrap="square" rtlCol="0">
            <a:spAutoFit/>
          </a:bodyPr>
          <a:lstStyle/>
          <a:p>
            <a:r>
              <a:rPr lang="nl-NL" dirty="0" smtClean="0"/>
              <a:t>Direct beschikbaar </a:t>
            </a:r>
            <a:endParaRPr lang="nl-NL" dirty="0"/>
          </a:p>
        </p:txBody>
      </p:sp>
      <p:cxnSp>
        <p:nvCxnSpPr>
          <p:cNvPr id="32" name="Gebogen verbindingslijn 31"/>
          <p:cNvCxnSpPr>
            <a:stCxn id="18" idx="2"/>
            <a:endCxn id="27" idx="0"/>
          </p:cNvCxnSpPr>
          <p:nvPr/>
        </p:nvCxnSpPr>
        <p:spPr>
          <a:xfrm rot="5400000">
            <a:off x="4904739" y="4417882"/>
            <a:ext cx="615156" cy="2376964"/>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Gebogen verbindingslijn 35"/>
          <p:cNvCxnSpPr>
            <a:stCxn id="28" idx="0"/>
            <a:endCxn id="16" idx="2"/>
          </p:cNvCxnSpPr>
          <p:nvPr/>
        </p:nvCxnSpPr>
        <p:spPr>
          <a:xfrm rot="5400000" flipH="1" flipV="1">
            <a:off x="8358709" y="3309837"/>
            <a:ext cx="605391" cy="458328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Gebogen verbindingslijn 37"/>
          <p:cNvCxnSpPr>
            <a:stCxn id="17" idx="2"/>
            <a:endCxn id="29" idx="0"/>
          </p:cNvCxnSpPr>
          <p:nvPr/>
        </p:nvCxnSpPr>
        <p:spPr>
          <a:xfrm rot="16200000" flipH="1">
            <a:off x="6148956" y="3274501"/>
            <a:ext cx="615157" cy="466372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bogen verbindingslijn 39"/>
          <p:cNvCxnSpPr>
            <a:stCxn id="14" idx="2"/>
            <a:endCxn id="11" idx="0"/>
          </p:cNvCxnSpPr>
          <p:nvPr/>
        </p:nvCxnSpPr>
        <p:spPr>
          <a:xfrm rot="16200000" flipH="1">
            <a:off x="6075567" y="1094345"/>
            <a:ext cx="656101" cy="9110136"/>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4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ppt_x"/>
                                          </p:val>
                                        </p:tav>
                                        <p:tav tm="100000">
                                          <p:val>
                                            <p:strVal val="#ppt_x"/>
                                          </p:val>
                                        </p:tav>
                                      </p:tavLst>
                                    </p:anim>
                                    <p:anim calcmode="lin" valueType="num">
                                      <p:cBhvr additive="base">
                                        <p:cTn id="10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p:val>
                                            <p:strVal val="#ppt_x"/>
                                          </p:val>
                                        </p:tav>
                                        <p:tav tm="100000">
                                          <p:val>
                                            <p:strVal val="#ppt_x"/>
                                          </p:val>
                                        </p:tav>
                                      </p:tavLst>
                                    </p:anim>
                                    <p:anim calcmode="lin" valueType="num">
                                      <p:cBhvr additive="base">
                                        <p:cTn id="1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fill="hold"/>
                                        <p:tgtEl>
                                          <p:spTgt spid="38"/>
                                        </p:tgtEl>
                                        <p:attrNameLst>
                                          <p:attrName>ppt_x</p:attrName>
                                        </p:attrNameLst>
                                      </p:cBhvr>
                                      <p:tavLst>
                                        <p:tav tm="0">
                                          <p:val>
                                            <p:strVal val="#ppt_x"/>
                                          </p:val>
                                        </p:tav>
                                        <p:tav tm="100000">
                                          <p:val>
                                            <p:strVal val="#ppt_x"/>
                                          </p:val>
                                        </p:tav>
                                      </p:tavLst>
                                    </p:anim>
                                    <p:anim calcmode="lin" valueType="num">
                                      <p:cBhvr additive="base">
                                        <p:cTn id="1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500" fill="hold"/>
                                        <p:tgtEl>
                                          <p:spTgt spid="29"/>
                                        </p:tgtEl>
                                        <p:attrNameLst>
                                          <p:attrName>ppt_x</p:attrName>
                                        </p:attrNameLst>
                                      </p:cBhvr>
                                      <p:tavLst>
                                        <p:tav tm="0">
                                          <p:val>
                                            <p:strVal val="#ppt_x"/>
                                          </p:val>
                                        </p:tav>
                                        <p:tav tm="100000">
                                          <p:val>
                                            <p:strVal val="#ppt_x"/>
                                          </p:val>
                                        </p:tav>
                                      </p:tavLst>
                                    </p:anim>
                                    <p:anim calcmode="lin" valueType="num">
                                      <p:cBhvr additive="base">
                                        <p:cTn id="1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additive="base">
                                        <p:cTn id="129" dur="500" fill="hold"/>
                                        <p:tgtEl>
                                          <p:spTgt spid="40"/>
                                        </p:tgtEl>
                                        <p:attrNameLst>
                                          <p:attrName>ppt_x</p:attrName>
                                        </p:attrNameLst>
                                      </p:cBhvr>
                                      <p:tavLst>
                                        <p:tav tm="0">
                                          <p:val>
                                            <p:strVal val="#ppt_x"/>
                                          </p:val>
                                        </p:tav>
                                        <p:tav tm="100000">
                                          <p:val>
                                            <p:strVal val="#ppt_x"/>
                                          </p:val>
                                        </p:tav>
                                      </p:tavLst>
                                    </p:anim>
                                    <p:anim calcmode="lin" valueType="num">
                                      <p:cBhvr additive="base">
                                        <p:cTn id="13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additive="base">
                                        <p:cTn id="135" dur="500" fill="hold"/>
                                        <p:tgtEl>
                                          <p:spTgt spid="30"/>
                                        </p:tgtEl>
                                        <p:attrNameLst>
                                          <p:attrName>ppt_x</p:attrName>
                                        </p:attrNameLst>
                                      </p:cBhvr>
                                      <p:tavLst>
                                        <p:tav tm="0">
                                          <p:val>
                                            <p:strVal val="#ppt_x"/>
                                          </p:val>
                                        </p:tav>
                                        <p:tav tm="100000">
                                          <p:val>
                                            <p:strVal val="#ppt_x"/>
                                          </p:val>
                                        </p:tav>
                                      </p:tavLst>
                                    </p:anim>
                                    <p:anim calcmode="lin" valueType="num">
                                      <p:cBhvr additive="base">
                                        <p:cTn id="1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6" grpId="0"/>
      <p:bldP spid="17" grpId="0"/>
      <p:bldP spid="18"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werkloosheid. </a:t>
            </a:r>
            <a:endParaRPr lang="nl-NL" dirty="0"/>
          </a:p>
        </p:txBody>
      </p:sp>
      <p:sp>
        <p:nvSpPr>
          <p:cNvPr id="3" name="Tijdelijke aanduiding voor inhoud 2"/>
          <p:cNvSpPr>
            <a:spLocks noGrp="1"/>
          </p:cNvSpPr>
          <p:nvPr>
            <p:ph idx="1"/>
          </p:nvPr>
        </p:nvSpPr>
        <p:spPr>
          <a:xfrm>
            <a:off x="1371600" y="1428750"/>
            <a:ext cx="9601200" cy="5228528"/>
          </a:xfrm>
        </p:spPr>
        <p:txBody>
          <a:bodyPr>
            <a:normAutofit/>
          </a:bodyPr>
          <a:lstStyle/>
          <a:p>
            <a:r>
              <a:rPr lang="nl-NL" dirty="0" smtClean="0"/>
              <a:t>Conjuncturele werkloosheid.</a:t>
            </a:r>
          </a:p>
          <a:p>
            <a:pPr>
              <a:buFont typeface="Arial" charset="0"/>
              <a:buChar char="•"/>
            </a:pPr>
            <a:r>
              <a:rPr lang="nl-NL" dirty="0" smtClean="0"/>
              <a:t>Deze werkloosheid kan veroorzaakt worden door te lage bestedingen. Je kan hierbij ook denken aan te lage consumptie, te lage investeringen en de overheidsbestedingen. </a:t>
            </a:r>
          </a:p>
          <a:p>
            <a:pPr>
              <a:buFont typeface="Arial" charset="0"/>
              <a:buChar char="•"/>
            </a:pPr>
            <a:r>
              <a:rPr lang="nl-NL" dirty="0" smtClean="0"/>
              <a:t>Als het slecht gaat met de wereldhandel, dus ook de export van Nederland wordt er ook gesproken van een conjuncturele werkloosheid.  </a:t>
            </a:r>
          </a:p>
          <a:p>
            <a:pPr>
              <a:buFont typeface="Arial" charset="0"/>
              <a:buChar char="•"/>
            </a:pPr>
            <a:r>
              <a:rPr lang="nl-NL" dirty="0" smtClean="0"/>
              <a:t>Manieren om bestedingen te stimuleren:</a:t>
            </a:r>
          </a:p>
          <a:p>
            <a:pPr>
              <a:buFont typeface="Wingdings" charset="2"/>
              <a:buChar char="Ø"/>
            </a:pPr>
            <a:r>
              <a:rPr lang="nl-NL" dirty="0" smtClean="0"/>
              <a:t>De overheid moet meer gaan besteden/investeren. Denk dan bijvoorbeeld aan het maken van nieuwe wegen, meer lantarenpalen plaatsen, speeltuinen plaatsen etc. Dit werkt anticyclisch.</a:t>
            </a:r>
          </a:p>
          <a:p>
            <a:pPr>
              <a:buFont typeface="Wingdings" charset="2"/>
              <a:buChar char="Ø"/>
            </a:pPr>
            <a:r>
              <a:rPr lang="nl-NL" dirty="0" smtClean="0"/>
              <a:t>Het Europese Centrale Bank moet haar rente verlagen zodat commerciële banken dit ook gaan doen. Zo gaat de bevolking geld lenen en kunnen zij meer besteden.</a:t>
            </a:r>
          </a:p>
          <a:p>
            <a:pPr>
              <a:buFont typeface="Wingdings" charset="2"/>
              <a:buChar char="Ø"/>
            </a:pPr>
            <a:r>
              <a:rPr lang="nl-NL" dirty="0" smtClean="0"/>
              <a:t>De waarde van een externe munt daalt, wordt het goedkoper ten opzichte van het buitenland. Export zal hierdoor toenemen.</a:t>
            </a:r>
          </a:p>
          <a:p>
            <a:pPr>
              <a:buFont typeface="Wingdings" charset="2"/>
              <a:buChar char="Ø"/>
            </a:pPr>
            <a:endParaRPr lang="nl-NL" dirty="0"/>
          </a:p>
        </p:txBody>
      </p:sp>
    </p:spTree>
    <p:extLst>
      <p:ext uri="{BB962C8B-B14F-4D97-AF65-F5344CB8AC3E}">
        <p14:creationId xmlns:p14="http://schemas.microsoft.com/office/powerpoint/2010/main" val="173325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97089"/>
            <a:ext cx="9601200" cy="1485900"/>
          </a:xfrm>
        </p:spPr>
        <p:txBody>
          <a:bodyPr/>
          <a:lstStyle/>
          <a:p>
            <a:r>
              <a:rPr lang="nl-NL" dirty="0" smtClean="0"/>
              <a:t>Soorten werkloosheid</a:t>
            </a:r>
            <a:endParaRPr lang="nl-NL" dirty="0"/>
          </a:p>
        </p:txBody>
      </p:sp>
      <p:sp>
        <p:nvSpPr>
          <p:cNvPr id="3" name="Tijdelijke aanduiding voor inhoud 2"/>
          <p:cNvSpPr>
            <a:spLocks noGrp="1"/>
          </p:cNvSpPr>
          <p:nvPr>
            <p:ph idx="1"/>
          </p:nvPr>
        </p:nvSpPr>
        <p:spPr>
          <a:xfrm>
            <a:off x="1292578" y="2066572"/>
            <a:ext cx="9601200" cy="3581400"/>
          </a:xfrm>
        </p:spPr>
        <p:txBody>
          <a:bodyPr>
            <a:normAutofit fontScale="92500" lnSpcReduction="10000"/>
          </a:bodyPr>
          <a:lstStyle/>
          <a:p>
            <a:pPr>
              <a:buFont typeface="AppleSDGothicNeo-Regular" charset="-127"/>
              <a:buChar char="◼"/>
            </a:pPr>
            <a:r>
              <a:rPr lang="nl-NL" dirty="0" smtClean="0"/>
              <a:t>Structurele werkloosheid</a:t>
            </a:r>
          </a:p>
          <a:p>
            <a:pPr>
              <a:buFont typeface="Wingdings" charset="2"/>
              <a:buChar char="Ø"/>
            </a:pPr>
            <a:r>
              <a:rPr lang="nl-NL" dirty="0" smtClean="0"/>
              <a:t>Kwantitatieve werkloosheid.</a:t>
            </a:r>
          </a:p>
          <a:p>
            <a:pPr>
              <a:buFont typeface="Arial" charset="0"/>
              <a:buChar char="•"/>
            </a:pPr>
            <a:r>
              <a:rPr lang="nl-NL" dirty="0" smtClean="0"/>
              <a:t>Deze werkloosheid komt voort uit gebrek aan werkplaatsen. Denk dan aan fusies, te hoge loonkosten, mechanisering etc. </a:t>
            </a:r>
          </a:p>
          <a:p>
            <a:pPr>
              <a:buFont typeface="Wingdings" charset="2"/>
              <a:buChar char="Ø"/>
            </a:pPr>
            <a:r>
              <a:rPr lang="nl-NL" dirty="0" smtClean="0"/>
              <a:t>Kwalitatieve werkloosheid.</a:t>
            </a:r>
          </a:p>
          <a:p>
            <a:pPr>
              <a:buFont typeface="Arial" charset="0"/>
              <a:buChar char="•"/>
            </a:pPr>
            <a:r>
              <a:rPr lang="nl-NL" dirty="0" smtClean="0"/>
              <a:t>Deze werkloosheid komt voort uit gebrek aan geschikt arbeidsplaatsen. Hier zijn er wel genoeg werkplaatsen, dus vraag naar arbeid is er maar het aanbod naar arbeid is niet voldoende. Je kan dus denken aan bedrijven die een bepaalde diploma vragen, bepaalde aantal jaren werkervaring etc. Ook kan het zijn dat het het erg wat aangeboden wordt, niet aantrekkelijk is. Hierbij kan je denken aan vuil werk of het salaris niet goed genoeg is ten opzichte van het werk wat je moet leveren. </a:t>
            </a:r>
            <a:endParaRPr lang="nl-NL" dirty="0"/>
          </a:p>
        </p:txBody>
      </p:sp>
      <p:sp>
        <p:nvSpPr>
          <p:cNvPr id="4" name="Tekstvak 3"/>
          <p:cNvSpPr txBox="1"/>
          <p:nvPr/>
        </p:nvSpPr>
        <p:spPr>
          <a:xfrm>
            <a:off x="1332089" y="5915377"/>
            <a:ext cx="9522178" cy="369332"/>
          </a:xfrm>
          <a:prstGeom prst="rect">
            <a:avLst/>
          </a:prstGeom>
          <a:noFill/>
        </p:spPr>
        <p:txBody>
          <a:bodyPr wrap="square" rtlCol="0">
            <a:spAutoFit/>
          </a:bodyPr>
          <a:lstStyle/>
          <a:p>
            <a:pPr marL="342900" indent="-342900">
              <a:buFont typeface="+mj-lt"/>
              <a:buAutoNum type="arabicPeriod"/>
            </a:pPr>
            <a:r>
              <a:rPr lang="nl-NL" dirty="0" smtClean="0"/>
              <a:t>Benoem nog twee andere soorten werkloosheid. </a:t>
            </a:r>
            <a:endParaRPr lang="nl-NL" dirty="0"/>
          </a:p>
        </p:txBody>
      </p:sp>
    </p:spTree>
    <p:extLst>
      <p:ext uri="{BB962C8B-B14F-4D97-AF65-F5344CB8AC3E}">
        <p14:creationId xmlns:p14="http://schemas.microsoft.com/office/powerpoint/2010/main" val="117851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Activerende werkvorm</a:t>
            </a:r>
            <a:endParaRPr lang="nl-NL" dirty="0"/>
          </a:p>
        </p:txBody>
      </p:sp>
      <p:sp>
        <p:nvSpPr>
          <p:cNvPr id="3" name="Tijdelijke aanduiding voor inhoud 2"/>
          <p:cNvSpPr>
            <a:spLocks noGrp="1"/>
          </p:cNvSpPr>
          <p:nvPr>
            <p:ph idx="1"/>
          </p:nvPr>
        </p:nvSpPr>
        <p:spPr>
          <a:xfrm>
            <a:off x="1371600" y="1582615"/>
            <a:ext cx="10128738" cy="4730261"/>
          </a:xfrm>
        </p:spPr>
        <p:txBody>
          <a:bodyPr>
            <a:normAutofit/>
          </a:bodyPr>
          <a:lstStyle/>
          <a:p>
            <a:pPr marL="0" indent="0">
              <a:buNone/>
            </a:pPr>
            <a:r>
              <a:rPr lang="nl-NL" dirty="0" smtClean="0"/>
              <a:t>Jullie hebben informatie gehad over de volgende onderwerpen:</a:t>
            </a:r>
          </a:p>
          <a:p>
            <a:pPr marL="457200" indent="-457200">
              <a:buFont typeface="+mj-lt"/>
              <a:buAutoNum type="arabicPeriod"/>
            </a:pPr>
            <a:r>
              <a:rPr lang="nl-NL" dirty="0" smtClean="0"/>
              <a:t>Arbeidsmarkt </a:t>
            </a:r>
          </a:p>
          <a:p>
            <a:pPr marL="457200" indent="-457200">
              <a:buFont typeface="+mj-lt"/>
              <a:buAutoNum type="arabicPeriod"/>
            </a:pPr>
            <a:r>
              <a:rPr lang="nl-NL" dirty="0" smtClean="0"/>
              <a:t>Werkgelegenheid </a:t>
            </a:r>
          </a:p>
          <a:p>
            <a:pPr marL="457200" indent="-457200">
              <a:buFont typeface="+mj-lt"/>
              <a:buAutoNum type="arabicPeriod"/>
            </a:pPr>
            <a:r>
              <a:rPr lang="nl-NL" dirty="0" smtClean="0"/>
              <a:t>Werkloosheid</a:t>
            </a:r>
          </a:p>
          <a:p>
            <a:pPr marL="0" indent="0">
              <a:buNone/>
            </a:pPr>
            <a:r>
              <a:rPr lang="nl-NL" dirty="0" smtClean="0"/>
              <a:t>De docent verdeeld de klas in drie groepen. Elke groep krijgt een onderwerp toegewezen. Groep 1 krijgt het onderwerp arbeidsmarkt, groep 2 krijgt werkgelegenheid en groep 3 is werkloosheid. Elk groep krijgt een aantal vragen die te maken heeft met zijn/haar onderwerp. Deze vragen moeten jullie gezamenlijk beantwoorden. Na </a:t>
            </a:r>
            <a:r>
              <a:rPr lang="nl-NL" dirty="0"/>
              <a:t>5</a:t>
            </a:r>
            <a:r>
              <a:rPr lang="nl-NL" dirty="0" smtClean="0"/>
              <a:t> minuten worden er weer nieuwe groepen gemaakt. Van elk groep komt er weer een persoon bij elkaar. Er ontstaan dan weer ongeveer 4-5 groepen (aan de hand van de aantal studenten). Elke student legt aan de twee andere studenten van de andere groepen uit wat zijn/haar onderwerp inhoud. Dit duurt ongeveer 10 minuten. Na deze 15 minuten kies de docent een paar studenten uit om een mondelinge presentatie voor de klas te geven.  </a:t>
            </a:r>
          </a:p>
          <a:p>
            <a:pPr marL="0" indent="0">
              <a:buNone/>
            </a:pPr>
            <a:endParaRPr lang="nl-NL" dirty="0"/>
          </a:p>
        </p:txBody>
      </p:sp>
    </p:spTree>
    <p:extLst>
      <p:ext uri="{BB962C8B-B14F-4D97-AF65-F5344CB8AC3E}">
        <p14:creationId xmlns:p14="http://schemas.microsoft.com/office/powerpoint/2010/main" val="751364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Activerende werkvorm</a:t>
            </a:r>
            <a:endParaRPr lang="nl-NL" dirty="0"/>
          </a:p>
        </p:txBody>
      </p:sp>
      <p:sp>
        <p:nvSpPr>
          <p:cNvPr id="3" name="Tijdelijke aanduiding voor inhoud 2"/>
          <p:cNvSpPr>
            <a:spLocks noGrp="1"/>
          </p:cNvSpPr>
          <p:nvPr>
            <p:ph idx="1"/>
          </p:nvPr>
        </p:nvSpPr>
        <p:spPr/>
        <p:txBody>
          <a:bodyPr/>
          <a:lstStyle/>
          <a:p>
            <a:r>
              <a:rPr lang="nl-NL" dirty="0" smtClean="0"/>
              <a:t>Toetsing opdracht. </a:t>
            </a:r>
          </a:p>
          <a:p>
            <a:pPr marL="0" indent="0">
              <a:buNone/>
            </a:pPr>
            <a:r>
              <a:rPr lang="nl-NL" dirty="0" smtClean="0"/>
              <a:t>Na 15 minuten vraagt de docent aan een aantal studenten of zij een korte mondelinge presentatie willen geven voor de klas. De docent beoordeeld dan of iedereen goed bezig is geweest. Dit doet zij door in de klas rond te lopen. </a:t>
            </a:r>
          </a:p>
          <a:p>
            <a:endParaRPr lang="nl-NL" dirty="0"/>
          </a:p>
        </p:txBody>
      </p:sp>
    </p:spTree>
    <p:extLst>
      <p:ext uri="{BB962C8B-B14F-4D97-AF65-F5344CB8AC3E}">
        <p14:creationId xmlns:p14="http://schemas.microsoft.com/office/powerpoint/2010/main" val="97149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arbeidsmarkt</a:t>
            </a:r>
            <a:endParaRPr lang="nl-NL" dirty="0"/>
          </a:p>
        </p:txBody>
      </p:sp>
      <p:sp>
        <p:nvSpPr>
          <p:cNvPr id="3" name="Tijdelijke aanduiding voor inhoud 2"/>
          <p:cNvSpPr>
            <a:spLocks noGrp="1"/>
          </p:cNvSpPr>
          <p:nvPr>
            <p:ph idx="1"/>
          </p:nvPr>
        </p:nvSpPr>
        <p:spPr>
          <a:xfrm>
            <a:off x="1066800" y="1597378"/>
            <a:ext cx="9601200" cy="2037644"/>
          </a:xfrm>
        </p:spPr>
        <p:txBody>
          <a:bodyPr>
            <a:normAutofit/>
          </a:bodyPr>
          <a:lstStyle/>
          <a:p>
            <a:r>
              <a:rPr lang="nl-NL" dirty="0" smtClean="0"/>
              <a:t>Sam werkt in een supermarkt. Hij is 24 jaar dus verdiend al aardig wat zakcentjes. Hij heeft al heel wat gespaard en vindt dat hij zichzelf nu mag verwennen met een paar nieuwe schoenen. Samen met zijn vriendin kijk hij op de bijenkorf website. Hij ziet daar een paar leuke </a:t>
            </a:r>
            <a:r>
              <a:rPr lang="nl-NL" dirty="0" err="1" smtClean="0"/>
              <a:t>Balenciaga</a:t>
            </a:r>
            <a:r>
              <a:rPr lang="nl-NL" dirty="0" smtClean="0"/>
              <a:t> voor €695,- </a:t>
            </a:r>
          </a:p>
          <a:p>
            <a:r>
              <a:rPr lang="nl-NL" dirty="0" smtClean="0"/>
              <a:t>De oom van Ali is al een lange tijd bezig met het kopen en verkopen van </a:t>
            </a:r>
            <a:r>
              <a:rPr lang="nl-NL" dirty="0" err="1" smtClean="0"/>
              <a:t>bitcoins</a:t>
            </a:r>
            <a:r>
              <a:rPr lang="nl-NL" dirty="0" smtClean="0"/>
              <a:t>. De oom van Ali vertelde laatst dat één </a:t>
            </a:r>
            <a:r>
              <a:rPr lang="nl-NL" dirty="0" err="1" smtClean="0"/>
              <a:t>bitcoin</a:t>
            </a:r>
            <a:r>
              <a:rPr lang="nl-NL" dirty="0" smtClean="0"/>
              <a:t> nu gelijk is aan meer dan €41.000. </a:t>
            </a:r>
            <a:endParaRPr lang="nl-NL" dirty="0"/>
          </a:p>
          <a:p>
            <a:endParaRPr lang="nl-NL" dirty="0"/>
          </a:p>
        </p:txBody>
      </p:sp>
      <p:sp>
        <p:nvSpPr>
          <p:cNvPr id="5" name="Tekstvak 4"/>
          <p:cNvSpPr txBox="1"/>
          <p:nvPr/>
        </p:nvSpPr>
        <p:spPr>
          <a:xfrm>
            <a:off x="1253067" y="4007556"/>
            <a:ext cx="9166577" cy="646331"/>
          </a:xfrm>
          <a:prstGeom prst="rect">
            <a:avLst/>
          </a:prstGeom>
          <a:noFill/>
        </p:spPr>
        <p:txBody>
          <a:bodyPr wrap="square" rtlCol="0">
            <a:spAutoFit/>
          </a:bodyPr>
          <a:lstStyle/>
          <a:p>
            <a:pPr marL="342900" indent="-342900">
              <a:buAutoNum type="arabicPeriod"/>
            </a:pPr>
            <a:r>
              <a:rPr lang="nl-NL" dirty="0" smtClean="0"/>
              <a:t>Vertel in beide gevallen of er sprake is van concrete of abstracte arbeidsmarkt.</a:t>
            </a:r>
          </a:p>
          <a:p>
            <a:pPr marL="342900" indent="-342900">
              <a:buAutoNum type="arabicPeriod"/>
            </a:pPr>
            <a:r>
              <a:rPr lang="nl-NL" dirty="0" smtClean="0"/>
              <a:t>Benoem nog een voorbeeld van ieder markt.</a:t>
            </a:r>
          </a:p>
        </p:txBody>
      </p:sp>
      <p:sp>
        <p:nvSpPr>
          <p:cNvPr id="4" name="Tekstvak 3"/>
          <p:cNvSpPr txBox="1"/>
          <p:nvPr/>
        </p:nvSpPr>
        <p:spPr>
          <a:xfrm>
            <a:off x="1253067" y="4800600"/>
            <a:ext cx="9601200" cy="1200329"/>
          </a:xfrm>
          <a:prstGeom prst="rect">
            <a:avLst/>
          </a:prstGeom>
          <a:noFill/>
        </p:spPr>
        <p:txBody>
          <a:bodyPr wrap="square" rtlCol="0">
            <a:spAutoFit/>
          </a:bodyPr>
          <a:lstStyle/>
          <a:p>
            <a:pPr marL="285750" indent="-285750">
              <a:buFont typeface="Wingdings" charset="2"/>
              <a:buChar char="§"/>
            </a:pPr>
            <a:r>
              <a:rPr lang="nl-NL" dirty="0" smtClean="0"/>
              <a:t>Vertel straks aan de andere studenten wat een concrete en abstracte arbeidsmarkt is.</a:t>
            </a:r>
          </a:p>
          <a:p>
            <a:pPr marL="285750" indent="-285750">
              <a:buFont typeface="Wingdings" charset="2"/>
              <a:buChar char="§"/>
            </a:pPr>
            <a:r>
              <a:rPr lang="nl-NL" dirty="0" smtClean="0"/>
              <a:t>Vertel het bovenstaande twee verhalen aan de andere studenten en vraag aan hun welke markt bij welk verhaal hoort.</a:t>
            </a:r>
          </a:p>
          <a:p>
            <a:pPr marL="285750" indent="-285750">
              <a:buFont typeface="Wingdings" charset="2"/>
              <a:buChar char="§"/>
            </a:pPr>
            <a:endParaRPr lang="nl-NL" dirty="0"/>
          </a:p>
        </p:txBody>
      </p:sp>
    </p:spTree>
    <p:extLst>
      <p:ext uri="{BB962C8B-B14F-4D97-AF65-F5344CB8AC3E}">
        <p14:creationId xmlns:p14="http://schemas.microsoft.com/office/powerpoint/2010/main" val="545943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ijsnijden">
  <a:themeElements>
    <a:clrScheme name="Bijsnij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Bijsnijden">
      <a:majorFont>
        <a:latin typeface="Franklin Gothic Book" panose="020B0503020102020204"/>
        <a:ea typeface=""/>
        <a:cs typeface=""/>
      </a:majorFont>
      <a:minorFont>
        <a:latin typeface="Franklin Gothic Book" panose="020B0503020102020204"/>
        <a:ea typeface=""/>
        <a:cs typeface=""/>
      </a:minorFont>
    </a:fontScheme>
    <a:fmtScheme name="Bijsnij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0</TotalTime>
  <Words>1103</Words>
  <Application>Microsoft Macintosh PowerPoint</Application>
  <PresentationFormat>Breedbeeld</PresentationFormat>
  <Paragraphs>81</Paragraphs>
  <Slides>12</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AppleSDGothicNeo-Regular</vt:lpstr>
      <vt:lpstr>Franklin Gothic Book</vt:lpstr>
      <vt:lpstr>Wingdings</vt:lpstr>
      <vt:lpstr>Arial</vt:lpstr>
      <vt:lpstr>Bijsnijden</vt:lpstr>
      <vt:lpstr>Arbeidmarkt</vt:lpstr>
      <vt:lpstr>Wat is werkloosheid? </vt:lpstr>
      <vt:lpstr>Audiofragment</vt:lpstr>
      <vt:lpstr>Vragen audiofragment</vt:lpstr>
      <vt:lpstr>Soorten werkloosheid. </vt:lpstr>
      <vt:lpstr>Soorten werkloosheid</vt:lpstr>
      <vt:lpstr>Activerende werkvorm</vt:lpstr>
      <vt:lpstr>Activerende werkvorm</vt:lpstr>
      <vt:lpstr>Vragen arbeidsmarkt</vt:lpstr>
      <vt:lpstr>Vragen werkgelegenheid</vt:lpstr>
      <vt:lpstr>Vragen werkloosheid</vt:lpstr>
      <vt:lpstr>Afronding</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Arbeidmarkt</dc:title>
  <dc:creator>Funda Sarioglu</dc:creator>
  <cp:lastModifiedBy>Funda Sarioglu</cp:lastModifiedBy>
  <cp:revision>1</cp:revision>
  <dcterms:created xsi:type="dcterms:W3CDTF">2021-02-18T22:57:58Z</dcterms:created>
  <dcterms:modified xsi:type="dcterms:W3CDTF">2021-02-18T22:58:34Z</dcterms:modified>
</cp:coreProperties>
</file>